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60" r:id="rId8"/>
    <p:sldId id="261" r:id="rId9"/>
    <p:sldId id="262" r:id="rId10"/>
    <p:sldId id="265" r:id="rId11"/>
    <p:sldId id="267" r:id="rId12"/>
    <p:sldId id="263" r:id="rId13"/>
    <p:sldId id="264" r:id="rId14"/>
    <p:sldId id="266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90294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12935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82911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8688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00822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9994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057813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737580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8361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83235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38033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56469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58763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8089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6423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7767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1553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29DFEA-8D68-4475-932C-0FCDF42903E2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7FCA8-5C39-43DD-BC0A-69CC8BB2E44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71094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505" y="1122363"/>
            <a:ext cx="9332495" cy="2387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KONCEPT ELEKTRIČNIH ZAŠTITA AGREGATA U USLOVIMA NAPAJANJA SOPSTVENE POTROŠNJE 0,4KV SA STRANE 220KV SABIRNICA U 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PIVA</a:t>
            </a:r>
            <a:endParaRPr lang="sr-Latn-ME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Autori: Daković Nikola, EPCG; Ratko Pavićević, EPCG; </a:t>
            </a:r>
          </a:p>
          <a:p>
            <a:pPr algn="ctr"/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Danilo Rutešić, EPCG;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4" y="120418"/>
            <a:ext cx="1465040" cy="668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6276" y="91309"/>
            <a:ext cx="311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M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IV SAVJETOVANJE CG KO CIGRE</a:t>
            </a:r>
            <a:br>
              <a:rPr lang="sr-Latn-M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sr-Latn-ME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19489" y="117067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47" y="1163615"/>
            <a:ext cx="10764253" cy="1325563"/>
          </a:xfrm>
        </p:spPr>
        <p:txBody>
          <a:bodyPr>
            <a:normAutofit/>
          </a:bodyPr>
          <a:lstStyle/>
          <a:p>
            <a:r>
              <a:rPr lang="sr-Latn-M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Postojeće postrojenje sopstvene potrošnje i njegove karakteristike</a:t>
            </a:r>
            <a:endParaRPr lang="sr-Latn-M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I sistem sabirnica: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Napajanje sa odcjepa generatora 120MVA;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Napajanje povratno sa strane postrojenja 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220kV – realizovano kao nužno napajanje( na agregatu 2);</a:t>
            </a:r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II sistem sabirnica: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Napajanje iz dizel agregata;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Napajanje sa dalekovoda 35kV</a:t>
            </a:r>
          </a:p>
          <a:p>
            <a:endParaRPr lang="sr-Latn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4" y="1163616"/>
            <a:ext cx="12083715" cy="1325563"/>
          </a:xfrm>
        </p:spPr>
        <p:txBody>
          <a:bodyPr>
            <a:normAutofit/>
          </a:bodyPr>
          <a:lstStyle/>
          <a:p>
            <a:r>
              <a:rPr lang="sr-Latn-M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Karakteristike postojećeg sistema napanja sopstvene potrošnje 0,4kV</a:t>
            </a:r>
            <a:endParaRPr lang="sr-Latn-M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Veliki broj beznaponskih pauza u postrojenju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Veliki broj startova dizel agregata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Sistem povratnog napajanja  na Agregatu 2 realizovano je kao nužno napajanje</a:t>
            </a:r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1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148178"/>
            <a:ext cx="9404723" cy="1400530"/>
          </a:xfrm>
        </p:spPr>
        <p:txBody>
          <a:bodyPr>
            <a:normAutofit/>
          </a:bodyPr>
          <a:lstStyle/>
          <a:p>
            <a:r>
              <a:rPr lang="sr-Latn-M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Budući koncept sopstvene potrošnje 0,4kV u HE Piva:</a:t>
            </a:r>
            <a:endParaRPr lang="sr-Latn-M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sistem sabirnica: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Napajanje sa odcjepa generatora 120MVA;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Napajanje povratno sa strane postrojenja 220kV;</a:t>
            </a:r>
          </a:p>
          <a:p>
            <a:pPr>
              <a:buFont typeface="Wingdings" panose="05000000000000000000" pitchFamily="2" charset="2"/>
              <a:buChar char="ü"/>
            </a:pPr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II sistem sabirnica: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Napajanje iz dizel agregata;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Napajanje sa dalekovoda 35kV</a:t>
            </a:r>
          </a:p>
          <a:p>
            <a:pPr>
              <a:buFont typeface="Wingdings" panose="05000000000000000000" pitchFamily="2" charset="2"/>
              <a:buChar char="ü"/>
            </a:pPr>
            <a:endParaRPr lang="sr-Latn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rmAutofit/>
          </a:bodyPr>
          <a:lstStyle/>
          <a:p>
            <a:r>
              <a:rPr lang="sr-Latn-M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Prikaz budućeg sistema sopstvene potrošnje 0,4kV HE Piva</a:t>
            </a:r>
            <a:endParaRPr lang="sr-Latn-M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" y="1022684"/>
            <a:ext cx="10287000" cy="5835315"/>
          </a:xfrm>
        </p:spPr>
      </p:pic>
    </p:spTree>
    <p:extLst>
      <p:ext uri="{BB962C8B-B14F-4D97-AF65-F5344CB8AC3E}">
        <p14:creationId xmlns:p14="http://schemas.microsoft.com/office/powerpoint/2010/main" val="41534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3" y="1159101"/>
            <a:ext cx="11185358" cy="1325563"/>
          </a:xfrm>
        </p:spPr>
        <p:txBody>
          <a:bodyPr/>
          <a:lstStyle/>
          <a:p>
            <a:r>
              <a:rPr lang="sr-Latn-M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Karakteristike</a:t>
            </a:r>
            <a:r>
              <a:rPr lang="sr-Latn-ME" dirty="0" smtClean="0"/>
              <a:t> </a:t>
            </a:r>
            <a:r>
              <a:rPr lang="sr-Latn-M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budućeg sistema sopstvene potrošnje 0.4kV u HE Piva</a:t>
            </a:r>
            <a:endParaRPr lang="sr-Latn-M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Povećanje pouzdanosti napajanja;</a:t>
            </a:r>
          </a:p>
          <a:p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Smanjenje broja beznaponskih stanja u postrojenju;</a:t>
            </a:r>
          </a:p>
          <a:p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Automatizacija upravljanja postrojenjem;</a:t>
            </a:r>
          </a:p>
          <a:p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Uključenje postrojenja u novi sistem upravljanja sa nivoa elektrane;</a:t>
            </a:r>
          </a:p>
          <a:p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Optimizacija </a:t>
            </a:r>
            <a:r>
              <a:rPr lang="sr-Latn-ME" sz="2400" smtClean="0">
                <a:latin typeface="Arial" panose="020B0604020202020204" pitchFamily="34" charset="0"/>
                <a:cs typeface="Arial" panose="020B0604020202020204" pitchFamily="34" charset="0"/>
              </a:rPr>
              <a:t>upravljanja izvorima napajanja 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postrojenju</a:t>
            </a:r>
          </a:p>
          <a:p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2230"/>
            <a:ext cx="9404723" cy="1400530"/>
          </a:xfrm>
        </p:spPr>
        <p:txBody>
          <a:bodyPr/>
          <a:lstStyle/>
          <a:p>
            <a:r>
              <a:rPr lang="sr-Latn-ME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Projekat modernizacije HE Piva:</a:t>
            </a:r>
            <a:r>
              <a:rPr lang="sr-Latn-ME" dirty="0"/>
              <a:t/>
            </a:r>
            <a:br>
              <a:rPr lang="sr-Latn-ME" dirty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478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Zamjena rastavljača u RP 220kV – 2010 godine;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Zamjena primarne opreme u RP 220kV – 2012 i 2013 godine;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Zamjena el. zaštita i upravljanja poljima u RP 220kV – 2013 godine;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Zamjena el. zaštita agregata 120MVA – 2013 godine;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Zamjena postrojenja sopstvene potrošnje230V DC - 2013 godine;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Ugradnja postrojenja sopstvene potrošnje 220V UPS - 2013 godine;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Ugradnja novog sistema za upravljanje i akviziciju podataka na nivou elektrane - 2013 godine;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Rekonstrukcija ulaznih zatvarača – 2014 godine</a:t>
            </a:r>
          </a:p>
          <a:p>
            <a:pPr>
              <a:buFont typeface="Wingdings" panose="05000000000000000000" pitchFamily="2" charset="2"/>
              <a:buChar char="ü"/>
            </a:pPr>
            <a:endParaRPr lang="sr-Latn-M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M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r-Latn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264090"/>
            <a:ext cx="9404723" cy="1400530"/>
          </a:xfrm>
        </p:spPr>
        <p:txBody>
          <a:bodyPr>
            <a:normAutofit/>
          </a:bodyPr>
          <a:lstStyle/>
          <a:p>
            <a:r>
              <a:rPr lang="sr-Latn-M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Proizvodna jedinica i sopstvena potrošnja</a:t>
            </a:r>
            <a:endParaRPr lang="sr-Latn-M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Proizvodnu jedinicu čine: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Fransisove turbine snage 119,36MW, generatora 120MVA, aluminiske šinske veze napona 15,75kV; Blok transformator 245/15,75kV, 120MVA; uljnih kablova za 220kV naponski nivo, agregatsko polje u RP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220kV.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Sopstvenu potrošnju elektrane čine: postrojenje sopstvene potrošnje 0,4kV; postrojenje sopstvene potrošnje 220V DC i postrojenje sopstvene potrošnje 230V, 50Hz UPS. U predhodnoj fazi rekonstrukcije zamjenjeno je postrojenje 220V DC i ugrađeno je novo postrojenje 230V, 50Hz UPS.</a:t>
            </a:r>
            <a:endParaRPr lang="sr-Latn-M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1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1073"/>
            <a:ext cx="10515600" cy="844550"/>
          </a:xfrm>
        </p:spPr>
        <p:txBody>
          <a:bodyPr>
            <a:normAutofit fontScale="90000"/>
          </a:bodyPr>
          <a:lstStyle/>
          <a:p>
            <a:r>
              <a:rPr lang="sr-Latn-ME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Zaštitni sistem agregata prije rekonstrukcije:</a:t>
            </a:r>
            <a:r>
              <a:rPr lang="sr-Latn-ME" sz="2800" dirty="0" smtClean="0"/>
              <a:t/>
            </a:r>
            <a:br>
              <a:rPr lang="sr-Latn-ME" sz="2800" dirty="0" smtClean="0"/>
            </a:br>
            <a:endParaRPr lang="sr-Latn-M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37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Elektro-magnetne zaštite, svaka zaštita imala je svoj relej;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Isključne funkcije primarne opreme( Buholc, kontaktni 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termometar, zaštite turbine, zaštite pobudnog sistema);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Djelovanje zaštitnih funkcija bilo je izvedeno preko isključnih releja: relej zaštita, relej BZ; relej za zaustavljanje pomoćnih pogona agregata.</a:t>
            </a:r>
          </a:p>
          <a:p>
            <a:pPr marL="0" indent="0">
              <a:buNone/>
            </a:pPr>
            <a:endParaRPr lang="sr-Latn-M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8" y="1153280"/>
            <a:ext cx="10515600" cy="1325563"/>
          </a:xfrm>
        </p:spPr>
        <p:txBody>
          <a:bodyPr>
            <a:normAutofit/>
          </a:bodyPr>
          <a:lstStyle/>
          <a:p>
            <a:r>
              <a:rPr lang="sr-Latn-M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Karakteristike električnih zaštita prije rekonstrukcije:</a:t>
            </a:r>
            <a:endParaRPr lang="sr-Latn-M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84" y="181359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Velika vremena rasipanja prorade pojedinih zaštita;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Veliki diapazon vrijednosti prorade zaštita;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Neispravnost </a:t>
            </a:r>
            <a:r>
              <a:rPr lang="sr-Latn-M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releja </a:t>
            </a:r>
            <a:r>
              <a:rPr lang="sr-Latn-ME" sz="2400" dirty="0">
                <a:latin typeface="Arial" panose="020B0604020202020204" pitchFamily="34" charset="0"/>
                <a:cs typeface="Arial" panose="020B0604020202020204" pitchFamily="34" charset="0"/>
              </a:rPr>
              <a:t>pojedinih zaštita;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3" y="0"/>
            <a:ext cx="9792277" cy="6710997"/>
          </a:xfrm>
        </p:spPr>
      </p:pic>
    </p:spTree>
    <p:extLst>
      <p:ext uri="{BB962C8B-B14F-4D97-AF65-F5344CB8AC3E}">
        <p14:creationId xmlns:p14="http://schemas.microsoft.com/office/powerpoint/2010/main" val="275746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173934"/>
            <a:ext cx="9404723" cy="1400530"/>
          </a:xfrm>
        </p:spPr>
        <p:txBody>
          <a:bodyPr>
            <a:normAutofit/>
          </a:bodyPr>
          <a:lstStyle/>
          <a:p>
            <a:r>
              <a:rPr lang="sr-Latn-M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Rekonstruisani redudantni sistem zaštita:</a:t>
            </a:r>
            <a:r>
              <a:rPr lang="sr-Latn-ME" sz="2400" dirty="0" smtClean="0"/>
              <a:t/>
            </a:r>
            <a:br>
              <a:rPr lang="sr-Latn-ME" sz="2400" dirty="0" smtClean="0"/>
            </a:br>
            <a:endParaRPr lang="sr-Latn-M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ME" sz="2400" dirty="0" smtClean="0"/>
              <a:t>Sistem A:</a:t>
            </a:r>
          </a:p>
          <a:p>
            <a:pPr marL="0" indent="0">
              <a:buNone/>
            </a:pPr>
            <a:r>
              <a:rPr lang="sr-Latn-ME" sz="2400" dirty="0" smtClean="0"/>
              <a:t>Zaštita bloka generator transformator -7UM622;</a:t>
            </a:r>
          </a:p>
          <a:p>
            <a:pPr marL="0" indent="0">
              <a:buNone/>
            </a:pPr>
            <a:r>
              <a:rPr lang="sr-Latn-ME" sz="2400" dirty="0" smtClean="0"/>
              <a:t>Zaštita blok transformatora – 7UT613;</a:t>
            </a:r>
          </a:p>
          <a:p>
            <a:pPr marL="0" indent="0">
              <a:buNone/>
            </a:pPr>
            <a:r>
              <a:rPr lang="sr-Latn-ME" sz="2400" dirty="0" smtClean="0"/>
              <a:t>Kontrola isključnih krugova – 7PA30.</a:t>
            </a:r>
          </a:p>
          <a:p>
            <a:pPr marL="0" indent="0">
              <a:buNone/>
            </a:pPr>
            <a:endParaRPr lang="sr-Latn-ME" sz="2400" dirty="0" smtClean="0"/>
          </a:p>
          <a:p>
            <a:pPr marL="0" indent="0">
              <a:buNone/>
            </a:pPr>
            <a:r>
              <a:rPr lang="sr-Latn-ME" sz="2400" dirty="0" smtClean="0"/>
              <a:t>Sistem B:</a:t>
            </a:r>
          </a:p>
          <a:p>
            <a:pPr marL="0" indent="0">
              <a:buNone/>
            </a:pPr>
            <a:r>
              <a:rPr lang="sr-Latn-ME" sz="2400" dirty="0" smtClean="0"/>
              <a:t>Zaštita bloka generator transformator -7UM622;</a:t>
            </a:r>
          </a:p>
          <a:p>
            <a:pPr marL="0" indent="0">
              <a:buNone/>
            </a:pPr>
            <a:r>
              <a:rPr lang="sr-Latn-ME" sz="2400" dirty="0" smtClean="0"/>
              <a:t>Zaštita blok transformatora – 7UT613;</a:t>
            </a:r>
          </a:p>
          <a:p>
            <a:pPr marL="0" indent="0">
              <a:buNone/>
            </a:pPr>
            <a:r>
              <a:rPr lang="sr-Latn-ME" sz="2400" dirty="0" smtClean="0"/>
              <a:t>Zaštita od međuzavojnog spoja iste faze generatora - 7UT612;</a:t>
            </a:r>
          </a:p>
          <a:p>
            <a:pPr marL="0" indent="0">
              <a:buNone/>
            </a:pPr>
            <a:r>
              <a:rPr lang="sr-Latn-ME" sz="2400" dirty="0" smtClean="0"/>
              <a:t>Kontrola isključnih krugova – 7PA30.</a:t>
            </a:r>
          </a:p>
          <a:p>
            <a:pPr marL="0" indent="0">
              <a:buNone/>
            </a:pPr>
            <a:endParaRPr lang="sr-Latn-M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173937"/>
            <a:ext cx="9404723" cy="1400530"/>
          </a:xfrm>
        </p:spPr>
        <p:txBody>
          <a:bodyPr>
            <a:normAutofit/>
          </a:bodyPr>
          <a:lstStyle/>
          <a:p>
            <a:r>
              <a:rPr lang="sr-Latn-M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Zaštitne funkcije numeričkih releja</a:t>
            </a:r>
            <a:endParaRPr lang="sr-Latn-M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4200"/>
            <a:ext cx="12488779" cy="4718050"/>
          </a:xfrm>
        </p:spPr>
        <p:txBody>
          <a:bodyPr numCol="2">
            <a:normAutofit/>
          </a:bodyPr>
          <a:lstStyle/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Zaštitne funkcije numeričkog relaja 7UM622:</a:t>
            </a:r>
            <a:endParaRPr lang="sr-Latn-M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prekostrujna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zaštita(ANSI 50),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prekostrujna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sa podnaponskim članom( ANSI 51/27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termička zaštita(  ANSI 49G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diferancijalna zaštita generatora( ANSI 87G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)-zaštita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diferencijalna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zaštita bloka( ANSI 87GT) - zaštita B,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podnaponska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zaštita( ANSI 27),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frekventna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zaštita( ANSI 81),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zaštita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od povratne snage( ANSI 32R ),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rotorska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zaštita( ANSI 64R),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% statorska zaštita( ANSI 59N),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% statorska zaštita( ANSI 27TN ) – zaštita B,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naduzbudna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zaštita V/f( ANSI 24 ),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zaštita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od iznenadnog uklopa ( ANSI 50/27 ),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zaštita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od nesimetrije( ANSI 46 ),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prenaponska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zaštita( ANSI 59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podnaponska zaštita( ANSI 27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podimpedantna zaštita( ANSI 21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zaštita od ispada iz koraka( ANSI 78 ). </a:t>
            </a:r>
            <a:endParaRPr lang="sr-Latn-M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ME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122419"/>
            <a:ext cx="9404723" cy="1400530"/>
          </a:xfrm>
        </p:spPr>
        <p:txBody>
          <a:bodyPr>
            <a:normAutofit/>
          </a:bodyPr>
          <a:lstStyle/>
          <a:p>
            <a:r>
              <a:rPr lang="sr-Latn-ME" sz="2800" b="1" dirty="0">
                <a:latin typeface="Arial" panose="020B0604020202020204" pitchFamily="34" charset="0"/>
                <a:cs typeface="Arial" panose="020B0604020202020204" pitchFamily="34" charset="0"/>
              </a:rPr>
              <a:t>Zaštitne funkcije numeričkih releja</a:t>
            </a:r>
            <a:endParaRPr lang="sr-Latn-M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21" y="1806599"/>
            <a:ext cx="10515600" cy="4351338"/>
          </a:xfrm>
        </p:spPr>
        <p:txBody>
          <a:bodyPr/>
          <a:lstStyle/>
          <a:p>
            <a:r>
              <a:rPr lang="sr-Latn-M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Zaštitne funkcije numeričkog releja 7UT613: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prekostujna za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tita 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ANSI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50 ),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diferencijalna za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tita transformatora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ANSI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87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ograni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ena zemljospojna za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tita 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ANSI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87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TN 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tita 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zemljospojna za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tita kotla transformatora 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ANSI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50/51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tita B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termi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 za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tita transformatora 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ANSI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49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tita 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tita kablovskog pla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ANSI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50/51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TN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tita A</a:t>
            </a:r>
            <a:r>
              <a:rPr lang="sr-Latn-M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sr-Latn-M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M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Zaštitne funkcije numeričkog releja 7UT612: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r-Latn-M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iferencijalna transverzalna zaštita.</a:t>
            </a:r>
          </a:p>
          <a:p>
            <a:pPr>
              <a:buFont typeface="Wingdings" panose="05000000000000000000" pitchFamily="2" charset="2"/>
              <a:buChar char="ü"/>
            </a:pPr>
            <a:endParaRPr lang="sr-Latn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06610" y="104188"/>
            <a:ext cx="882572" cy="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239</TotalTime>
  <Words>629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Ion</vt:lpstr>
      <vt:lpstr>KONCEPT ELEKTRIČNIH ZAŠTITA AGREGATA U USLOVIMA NAPAJANJA SOPSTVENE POTROŠNJE 0,4KV SA STRANE 220KV SABIRNICA U HE PIVA</vt:lpstr>
      <vt:lpstr>Projekat modernizacije HE Piva: </vt:lpstr>
      <vt:lpstr>Proizvodna jedinica i sopstvena potrošnja</vt:lpstr>
      <vt:lpstr>Zaštitni sistem agregata prije rekonstrukcije: </vt:lpstr>
      <vt:lpstr>Karakteristike električnih zaštita prije rekonstrukcije:</vt:lpstr>
      <vt:lpstr>PowerPoint Presentation</vt:lpstr>
      <vt:lpstr>Rekonstruisani redudantni sistem zaštita: </vt:lpstr>
      <vt:lpstr>Zaštitne funkcije numeričkih releja</vt:lpstr>
      <vt:lpstr>Zaštitne funkcije numeričkih releja</vt:lpstr>
      <vt:lpstr>Postojeće postrojenje sopstvene potrošnje i njegove karakteristike</vt:lpstr>
      <vt:lpstr>Karakteristike postojećeg sistema napanja sopstvene potrošnje 0,4kV</vt:lpstr>
      <vt:lpstr>Budući koncept sopstvene potrošnje 0,4kV u HE Piva:</vt:lpstr>
      <vt:lpstr>Prikaz budućeg sistema sopstvene potrošnje 0,4kV HE Piva</vt:lpstr>
      <vt:lpstr>Karakteristike budućeg sistema sopstvene potrošnje 0.4kV u HE Piva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 ELEKTRIČNIH ZAŠTITA AGREGATA U USLOVIMA NAPAJANJA SOPSTVENE POTROŠNJE 0,4KV SA STRANE 220KV SABIRNICA U HE PIVA</dc:title>
  <dc:creator>Nikola Dakovic</dc:creator>
  <cp:lastModifiedBy>EPCG</cp:lastModifiedBy>
  <cp:revision>25</cp:revision>
  <dcterms:created xsi:type="dcterms:W3CDTF">2015-05-10T21:07:34Z</dcterms:created>
  <dcterms:modified xsi:type="dcterms:W3CDTF">2015-05-13T13:13:05Z</dcterms:modified>
</cp:coreProperties>
</file>